
<file path=[Content_Types].xml><?xml version="1.0" encoding="utf-8"?>
<Types xmlns="http://schemas.openxmlformats.org/package/2006/content-types">
  <Default Extension="png" ContentType="image/png"/>
  <Default Extension="jpeg" ContentType="image/jpeg"/>
  <Default Extension="3gp" ContentType="video/3gpp"/>
  <Default Extension="MOV" ContentType="video/quicktime"/>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2" r:id="rId6"/>
    <p:sldId id="269" r:id="rId7"/>
    <p:sldId id="267" r:id="rId8"/>
    <p:sldId id="268" r:id="rId9"/>
    <p:sldId id="266" r:id="rId10"/>
    <p:sldId id="264" r:id="rId11"/>
    <p:sldId id="260" r:id="rId12"/>
    <p:sldId id="27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2" autoAdjust="0"/>
    <p:restoredTop sz="94660"/>
  </p:normalViewPr>
  <p:slideViewPr>
    <p:cSldViewPr snapToGrid="0">
      <p:cViewPr varScale="1">
        <p:scale>
          <a:sx n="68" d="100"/>
          <a:sy n="68" d="100"/>
        </p:scale>
        <p:origin x="63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343367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427507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2953318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881726-5762-4A4A-A81E-4CEE220410E8}"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119285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881726-5762-4A4A-A81E-4CEE220410E8}" type="datetimeFigureOut">
              <a:rPr lang="en-GB" smtClean="0"/>
              <a:t>28/02/2019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570358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279747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163727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3475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881726-5762-4A4A-A81E-4CEE220410E8}"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362721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881726-5762-4A4A-A81E-4CEE220410E8}"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1192655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2120423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8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2224815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121351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4091182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4202161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881726-5762-4A4A-A81E-4CEE220410E8}"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A36FA-B7A6-4266-B49B-DC6801C54E3B}" type="slidenum">
              <a:rPr lang="en-GB" smtClean="0"/>
              <a:t>‹#›</a:t>
            </a:fld>
            <a:endParaRPr lang="en-GB"/>
          </a:p>
        </p:txBody>
      </p:sp>
    </p:spTree>
    <p:extLst>
      <p:ext uri="{BB962C8B-B14F-4D97-AF65-F5344CB8AC3E}">
        <p14:creationId xmlns:p14="http://schemas.microsoft.com/office/powerpoint/2010/main" val="300794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B881726-5762-4A4A-A81E-4CEE220410E8}" type="datetimeFigureOut">
              <a:rPr lang="en-GB" smtClean="0"/>
              <a:t>28/02/2019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CA36FA-B7A6-4266-B49B-DC6801C54E3B}" type="slidenum">
              <a:rPr lang="en-GB" smtClean="0"/>
              <a:t>‹#›</a:t>
            </a:fld>
            <a:endParaRPr lang="en-GB"/>
          </a:p>
        </p:txBody>
      </p:sp>
    </p:spTree>
    <p:extLst>
      <p:ext uri="{BB962C8B-B14F-4D97-AF65-F5344CB8AC3E}">
        <p14:creationId xmlns:p14="http://schemas.microsoft.com/office/powerpoint/2010/main" val="80095187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G"/><Relationship Id="rId5" Type="http://schemas.microsoft.com/office/2007/relationships/hdphoto" Target="../media/hdphoto1.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gp"/><Relationship Id="rId1" Type="http://schemas.microsoft.com/office/2007/relationships/media" Target="../media/media1.3gp"/><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34.png"/><Relationship Id="rId4" Type="http://schemas.openxmlformats.org/officeDocument/2006/relationships/image" Target="../media/image33.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5DB90-C1A2-4B9D-8359-46E077167C2A}"/>
              </a:ext>
            </a:extLst>
          </p:cNvPr>
          <p:cNvSpPr>
            <a:spLocks noGrp="1"/>
          </p:cNvSpPr>
          <p:nvPr>
            <p:ph type="ctrTitle"/>
          </p:nvPr>
        </p:nvSpPr>
        <p:spPr/>
        <p:txBody>
          <a:bodyPr/>
          <a:lstStyle/>
          <a:p>
            <a:r>
              <a:rPr lang="en-GB" dirty="0"/>
              <a:t>10 things I am passionate about…</a:t>
            </a:r>
          </a:p>
        </p:txBody>
      </p:sp>
      <p:sp>
        <p:nvSpPr>
          <p:cNvPr id="3" name="Subtitle 2">
            <a:extLst>
              <a:ext uri="{FF2B5EF4-FFF2-40B4-BE49-F238E27FC236}">
                <a16:creationId xmlns:a16="http://schemas.microsoft.com/office/drawing/2014/main" id="{0D901357-A151-41AE-B05F-05147DCA78CD}"/>
              </a:ext>
            </a:extLst>
          </p:cNvPr>
          <p:cNvSpPr>
            <a:spLocks noGrp="1"/>
          </p:cNvSpPr>
          <p:nvPr>
            <p:ph type="subTitle" idx="1"/>
          </p:nvPr>
        </p:nvSpPr>
        <p:spPr/>
        <p:txBody>
          <a:bodyPr/>
          <a:lstStyle/>
          <a:p>
            <a:r>
              <a:rPr lang="en-GB" dirty="0"/>
              <a:t>By Aysha Adam </a:t>
            </a:r>
          </a:p>
        </p:txBody>
      </p:sp>
    </p:spTree>
    <p:extLst>
      <p:ext uri="{BB962C8B-B14F-4D97-AF65-F5344CB8AC3E}">
        <p14:creationId xmlns:p14="http://schemas.microsoft.com/office/powerpoint/2010/main" val="1555804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D6CD3-0D6C-495F-A4FD-3D5191DF51F7}"/>
              </a:ext>
            </a:extLst>
          </p:cNvPr>
          <p:cNvSpPr>
            <a:spLocks noGrp="1"/>
          </p:cNvSpPr>
          <p:nvPr>
            <p:ph type="title"/>
          </p:nvPr>
        </p:nvSpPr>
        <p:spPr/>
        <p:txBody>
          <a:bodyPr/>
          <a:lstStyle/>
          <a:p>
            <a:r>
              <a:rPr lang="en-GB" dirty="0"/>
              <a:t>1. Manchester Children’s Hospital- brain tumour ward </a:t>
            </a:r>
          </a:p>
        </p:txBody>
      </p:sp>
      <p:pic>
        <p:nvPicPr>
          <p:cNvPr id="11" name="Content Placeholder 10">
            <a:extLst>
              <a:ext uri="{FF2B5EF4-FFF2-40B4-BE49-F238E27FC236}">
                <a16:creationId xmlns:a16="http://schemas.microsoft.com/office/drawing/2014/main" id="{36E3A020-8C66-4D7A-BCED-952D3051C1B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4882" b="34113"/>
          <a:stretch/>
        </p:blipFill>
        <p:spPr>
          <a:xfrm>
            <a:off x="6931038" y="2749726"/>
            <a:ext cx="5088942" cy="2806434"/>
          </a:xfrm>
        </p:spPr>
      </p:pic>
      <p:pic>
        <p:nvPicPr>
          <p:cNvPr id="13" name="Picture 12">
            <a:extLst>
              <a:ext uri="{FF2B5EF4-FFF2-40B4-BE49-F238E27FC236}">
                <a16:creationId xmlns:a16="http://schemas.microsoft.com/office/drawing/2014/main" id="{228FEB83-765D-4671-B6DE-3DA9943135C4}"/>
              </a:ext>
            </a:extLst>
          </p:cNvPr>
          <p:cNvPicPr>
            <a:picLocks noChangeAspect="1"/>
          </p:cNvPicPr>
          <p:nvPr/>
        </p:nvPicPr>
        <p:blipFill rotWithShape="1">
          <a:blip r:embed="rId3">
            <a:extLst>
              <a:ext uri="{28A0092B-C50C-407E-A947-70E740481C1C}">
                <a14:useLocalDpi xmlns:a14="http://schemas.microsoft.com/office/drawing/2010/main" val="0"/>
              </a:ext>
            </a:extLst>
          </a:blip>
          <a:srcRect t="14704" b="13818"/>
          <a:stretch/>
        </p:blipFill>
        <p:spPr>
          <a:xfrm>
            <a:off x="363866" y="2056146"/>
            <a:ext cx="3086979" cy="3924629"/>
          </a:xfrm>
          <a:prstGeom prst="rect">
            <a:avLst/>
          </a:prstGeom>
        </p:spPr>
      </p:pic>
      <p:pic>
        <p:nvPicPr>
          <p:cNvPr id="2052" name="Picture 4" descr="Image result for grey ribbon">
            <a:extLst>
              <a:ext uri="{FF2B5EF4-FFF2-40B4-BE49-F238E27FC236}">
                <a16:creationId xmlns:a16="http://schemas.microsoft.com/office/drawing/2014/main" id="{051ED6C6-3A02-42AD-95AA-556A709D860F}"/>
              </a:ext>
            </a:extLst>
          </p:cNvPr>
          <p:cNvPicPr>
            <a:picLocks noChangeAspect="1" noChangeArrowheads="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10000" b="91100" l="10000" r="90000">
                        <a14:foregroundMark x1="35900" y1="19800" x2="44300" y2="11800"/>
                        <a14:foregroundMark x1="37600" y1="89900" x2="38400" y2="91100"/>
                        <a14:backgroundMark x1="66500" y1="38700" x2="64500" y2="50600"/>
                        <a14:backgroundMark x1="63000" y1="35500" x2="56800" y2="44200"/>
                        <a14:backgroundMark x1="43900" y1="85000" x2="50800" y2="63000"/>
                        <a14:backgroundMark x1="57000" y1="77000" x2="49300" y2="59800"/>
                        <a14:backgroundMark x1="44435" y1="11485" x2="46600" y2="9600"/>
                      </a14:backgroundRemoval>
                    </a14:imgEffect>
                  </a14:imgLayer>
                </a14:imgProps>
              </a:ext>
              <a:ext uri="{28A0092B-C50C-407E-A947-70E740481C1C}">
                <a14:useLocalDpi xmlns:a14="http://schemas.microsoft.com/office/drawing/2010/main" val="0"/>
              </a:ext>
            </a:extLst>
          </a:blip>
          <a:srcRect/>
          <a:stretch>
            <a:fillRect/>
          </a:stretch>
        </p:blipFill>
        <p:spPr bwMode="auto">
          <a:xfrm>
            <a:off x="6787877" y="928106"/>
            <a:ext cx="1585688" cy="1585688"/>
          </a:xfrm>
          <a:prstGeom prst="rect">
            <a:avLst/>
          </a:prstGeom>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FBB8184-33E5-4795-9075-F9EED4AD9BDE}"/>
              </a:ext>
            </a:extLst>
          </p:cNvPr>
          <p:cNvSpPr txBox="1"/>
          <p:nvPr/>
        </p:nvSpPr>
        <p:spPr>
          <a:xfrm>
            <a:off x="1098222" y="5980775"/>
            <a:ext cx="1618268" cy="656008"/>
          </a:xfrm>
          <a:prstGeom prst="rect">
            <a:avLst/>
          </a:prstGeom>
          <a:noFill/>
        </p:spPr>
        <p:txBody>
          <a:bodyPr wrap="square" rtlCol="0">
            <a:spAutoFit/>
          </a:bodyPr>
          <a:lstStyle/>
          <a:p>
            <a:pPr algn="ctr"/>
            <a:r>
              <a:rPr lang="en-GB" dirty="0"/>
              <a:t>2016- £2091.16</a:t>
            </a:r>
          </a:p>
        </p:txBody>
      </p:sp>
      <p:sp>
        <p:nvSpPr>
          <p:cNvPr id="17" name="TextBox 16">
            <a:extLst>
              <a:ext uri="{FF2B5EF4-FFF2-40B4-BE49-F238E27FC236}">
                <a16:creationId xmlns:a16="http://schemas.microsoft.com/office/drawing/2014/main" id="{F4A8091D-082B-46C4-9264-3C8D1BF9CE71}"/>
              </a:ext>
            </a:extLst>
          </p:cNvPr>
          <p:cNvSpPr txBox="1"/>
          <p:nvPr/>
        </p:nvSpPr>
        <p:spPr>
          <a:xfrm>
            <a:off x="8666375" y="5556160"/>
            <a:ext cx="1618268" cy="646331"/>
          </a:xfrm>
          <a:prstGeom prst="rect">
            <a:avLst/>
          </a:prstGeom>
          <a:noFill/>
        </p:spPr>
        <p:txBody>
          <a:bodyPr wrap="square" rtlCol="0">
            <a:spAutoFit/>
          </a:bodyPr>
          <a:lstStyle/>
          <a:p>
            <a:pPr algn="ctr"/>
            <a:r>
              <a:rPr lang="en-GB" dirty="0"/>
              <a:t>2018- £1022.10</a:t>
            </a:r>
          </a:p>
        </p:txBody>
      </p:sp>
      <p:pic>
        <p:nvPicPr>
          <p:cNvPr id="4" name="Picture 3">
            <a:extLst>
              <a:ext uri="{FF2B5EF4-FFF2-40B4-BE49-F238E27FC236}">
                <a16:creationId xmlns:a16="http://schemas.microsoft.com/office/drawing/2014/main" id="{E7CD947D-65EA-4A88-B24A-97F5804801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7384" y="1853248"/>
            <a:ext cx="2662175" cy="4732757"/>
          </a:xfrm>
          <a:prstGeom prst="rect">
            <a:avLst/>
          </a:prstGeom>
        </p:spPr>
      </p:pic>
    </p:spTree>
    <p:extLst>
      <p:ext uri="{BB962C8B-B14F-4D97-AF65-F5344CB8AC3E}">
        <p14:creationId xmlns:p14="http://schemas.microsoft.com/office/powerpoint/2010/main" val="2272260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3D26C-A4A7-48E8-9584-4F87CA54A572}"/>
              </a:ext>
            </a:extLst>
          </p:cNvPr>
          <p:cNvSpPr>
            <a:spLocks noGrp="1"/>
          </p:cNvSpPr>
          <p:nvPr>
            <p:ph type="title"/>
          </p:nvPr>
        </p:nvSpPr>
        <p:spPr>
          <a:xfrm>
            <a:off x="646111" y="452718"/>
            <a:ext cx="9404723" cy="1400530"/>
          </a:xfrm>
        </p:spPr>
        <p:txBody>
          <a:bodyPr/>
          <a:lstStyle/>
          <a:p>
            <a:r>
              <a:rPr lang="en-GB" dirty="0"/>
              <a:t>2. SKT welfare charity </a:t>
            </a:r>
          </a:p>
        </p:txBody>
      </p:sp>
      <p:pic>
        <p:nvPicPr>
          <p:cNvPr id="1026" name="Picture 2" descr="Image result for skt welfare">
            <a:extLst>
              <a:ext uri="{FF2B5EF4-FFF2-40B4-BE49-F238E27FC236}">
                <a16:creationId xmlns:a16="http://schemas.microsoft.com/office/drawing/2014/main" id="{7F33F268-603A-4669-99F6-D44F61C407E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8835" y="1152983"/>
            <a:ext cx="2685068" cy="26850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750ronny">
            <a:extLst>
              <a:ext uri="{FF2B5EF4-FFF2-40B4-BE49-F238E27FC236}">
                <a16:creationId xmlns:a16="http://schemas.microsoft.com/office/drawing/2014/main" id="{490DAEDC-5839-41BE-B438-11BEEB671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35" y="4065309"/>
            <a:ext cx="2685068" cy="26850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750ronny">
            <a:extLst>
              <a:ext uri="{FF2B5EF4-FFF2-40B4-BE49-F238E27FC236}">
                <a16:creationId xmlns:a16="http://schemas.microsoft.com/office/drawing/2014/main" id="{8D149E82-D375-4DCC-AD0E-DE39C65BB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0932" y="2722775"/>
            <a:ext cx="2685068" cy="26850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750ronny">
            <a:extLst>
              <a:ext uri="{FF2B5EF4-FFF2-40B4-BE49-F238E27FC236}">
                <a16:creationId xmlns:a16="http://schemas.microsoft.com/office/drawing/2014/main" id="{BD326F83-08CC-4B0C-AEAE-037603983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697" y="1152983"/>
            <a:ext cx="2685068" cy="26850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C8EE9CD-E4E4-4AF2-AC9B-C461A793E7A7}"/>
              </a:ext>
            </a:extLst>
          </p:cNvPr>
          <p:cNvPicPr>
            <a:picLocks noChangeAspect="1"/>
          </p:cNvPicPr>
          <p:nvPr/>
        </p:nvPicPr>
        <p:blipFill rotWithShape="1">
          <a:blip r:embed="rId6"/>
          <a:srcRect l="15774" t="12508" r="40386" b="9554"/>
          <a:stretch/>
        </p:blipFill>
        <p:spPr>
          <a:xfrm>
            <a:off x="6373698" y="4065309"/>
            <a:ext cx="2685067" cy="2685068"/>
          </a:xfrm>
          <a:prstGeom prst="rect">
            <a:avLst/>
          </a:prstGeom>
        </p:spPr>
      </p:pic>
      <p:pic>
        <p:nvPicPr>
          <p:cNvPr id="11" name="Picture 10">
            <a:extLst>
              <a:ext uri="{FF2B5EF4-FFF2-40B4-BE49-F238E27FC236}">
                <a16:creationId xmlns:a16="http://schemas.microsoft.com/office/drawing/2014/main" id="{8475B306-44E5-4C39-88BC-CB6D81FED9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85794" y="1450131"/>
            <a:ext cx="2685067" cy="4775839"/>
          </a:xfrm>
          <a:prstGeom prst="rect">
            <a:avLst/>
          </a:prstGeom>
        </p:spPr>
      </p:pic>
    </p:spTree>
    <p:extLst>
      <p:ext uri="{BB962C8B-B14F-4D97-AF65-F5344CB8AC3E}">
        <p14:creationId xmlns:p14="http://schemas.microsoft.com/office/powerpoint/2010/main" val="40140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77FB-4B98-4B30-9776-00E335718303}"/>
              </a:ext>
            </a:extLst>
          </p:cNvPr>
          <p:cNvSpPr>
            <a:spLocks noGrp="1"/>
          </p:cNvSpPr>
          <p:nvPr>
            <p:ph type="title"/>
          </p:nvPr>
        </p:nvSpPr>
        <p:spPr/>
        <p:txBody>
          <a:bodyPr/>
          <a:lstStyle/>
          <a:p>
            <a:r>
              <a:rPr lang="en-GB" dirty="0"/>
              <a:t>3. Makkah and Madinah </a:t>
            </a:r>
          </a:p>
        </p:txBody>
      </p:sp>
      <p:pic>
        <p:nvPicPr>
          <p:cNvPr id="1026" name="Picture 2" descr="Image result for makkah">
            <a:extLst>
              <a:ext uri="{FF2B5EF4-FFF2-40B4-BE49-F238E27FC236}">
                <a16:creationId xmlns:a16="http://schemas.microsoft.com/office/drawing/2014/main" id="{006FA8DE-90A1-4327-8C07-E2300201E0F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8786" y="1418465"/>
            <a:ext cx="3023973" cy="2267980"/>
          </a:xfrm>
          <a:prstGeom prst="rect">
            <a:avLst/>
          </a:prstGeom>
          <a:noFill/>
          <a:extLst>
            <a:ext uri="{909E8E84-426E-40DD-AFC4-6F175D3DCCD1}">
              <a14:hiddenFill xmlns:a14="http://schemas.microsoft.com/office/drawing/2010/main">
                <a:solidFill>
                  <a:srgbClr val="FFFFFF"/>
                </a:solidFill>
              </a14:hiddenFill>
            </a:ext>
          </a:extLst>
        </p:spPr>
      </p:pic>
      <p:sp>
        <p:nvSpPr>
          <p:cNvPr id="4" name="Arrow: Striped Right 3">
            <a:extLst>
              <a:ext uri="{FF2B5EF4-FFF2-40B4-BE49-F238E27FC236}">
                <a16:creationId xmlns:a16="http://schemas.microsoft.com/office/drawing/2014/main" id="{66082AA7-3595-431B-93ED-ED835C4798BC}"/>
              </a:ext>
            </a:extLst>
          </p:cNvPr>
          <p:cNvSpPr/>
          <p:nvPr/>
        </p:nvSpPr>
        <p:spPr>
          <a:xfrm>
            <a:off x="3864990" y="2184809"/>
            <a:ext cx="952107" cy="73529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8" name="Picture 4" descr="Image result for makkah- ibrahim AS feet">
            <a:extLst>
              <a:ext uri="{FF2B5EF4-FFF2-40B4-BE49-F238E27FC236}">
                <a16:creationId xmlns:a16="http://schemas.microsoft.com/office/drawing/2014/main" id="{0002BF5A-0CAB-4CD7-B0D5-3A43B5F5E5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328" y="1151926"/>
            <a:ext cx="1865112" cy="14005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kkah- ibrahim AS feet">
            <a:extLst>
              <a:ext uri="{FF2B5EF4-FFF2-40B4-BE49-F238E27FC236}">
                <a16:creationId xmlns:a16="http://schemas.microsoft.com/office/drawing/2014/main" id="{3933AD72-600B-4315-881D-A15952D4F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9328" y="2658359"/>
            <a:ext cx="1896858" cy="1400530"/>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Striped Right 10">
            <a:extLst>
              <a:ext uri="{FF2B5EF4-FFF2-40B4-BE49-F238E27FC236}">
                <a16:creationId xmlns:a16="http://schemas.microsoft.com/office/drawing/2014/main" id="{76E5C12B-0B8B-4F15-848C-AA41E3BA696B}"/>
              </a:ext>
            </a:extLst>
          </p:cNvPr>
          <p:cNvSpPr/>
          <p:nvPr/>
        </p:nvSpPr>
        <p:spPr>
          <a:xfrm>
            <a:off x="7233677" y="2184810"/>
            <a:ext cx="952107" cy="73529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34" name="Picture 10" descr="Related image">
            <a:extLst>
              <a:ext uri="{FF2B5EF4-FFF2-40B4-BE49-F238E27FC236}">
                <a16:creationId xmlns:a16="http://schemas.microsoft.com/office/drawing/2014/main" id="{DF7E3E73-F2A9-4B00-AFD4-1ED755844A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6627" y="1151926"/>
            <a:ext cx="1867373" cy="14005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makkah safa marwa mountain">
            <a:extLst>
              <a:ext uri="{FF2B5EF4-FFF2-40B4-BE49-F238E27FC236}">
                <a16:creationId xmlns:a16="http://schemas.microsoft.com/office/drawing/2014/main" id="{E713F4A1-3B89-4CCF-8F1B-C9EBE6D44E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46626" y="2658359"/>
            <a:ext cx="1867373" cy="140053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madinah">
            <a:extLst>
              <a:ext uri="{FF2B5EF4-FFF2-40B4-BE49-F238E27FC236}">
                <a16:creationId xmlns:a16="http://schemas.microsoft.com/office/drawing/2014/main" id="{DDDB4598-0AC9-4D0F-B979-62EB1E6A1D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023" y="4394747"/>
            <a:ext cx="3018736" cy="2010535"/>
          </a:xfrm>
          <a:prstGeom prst="rect">
            <a:avLst/>
          </a:prstGeom>
          <a:noFill/>
          <a:extLst>
            <a:ext uri="{909E8E84-426E-40DD-AFC4-6F175D3DCCD1}">
              <a14:hiddenFill xmlns:a14="http://schemas.microsoft.com/office/drawing/2010/main">
                <a:solidFill>
                  <a:srgbClr val="FFFFFF"/>
                </a:solidFill>
              </a14:hiddenFill>
            </a:ext>
          </a:extLst>
        </p:spPr>
      </p:pic>
      <p:sp>
        <p:nvSpPr>
          <p:cNvPr id="16" name="Arrow: Striped Right 15">
            <a:extLst>
              <a:ext uri="{FF2B5EF4-FFF2-40B4-BE49-F238E27FC236}">
                <a16:creationId xmlns:a16="http://schemas.microsoft.com/office/drawing/2014/main" id="{5FFB1B9A-CAA5-449A-BAFB-E2002E09B905}"/>
              </a:ext>
            </a:extLst>
          </p:cNvPr>
          <p:cNvSpPr/>
          <p:nvPr/>
        </p:nvSpPr>
        <p:spPr>
          <a:xfrm>
            <a:off x="3864989" y="5032368"/>
            <a:ext cx="952107" cy="73529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42" name="Picture 18" descr="Image result for madinah green dome">
            <a:extLst>
              <a:ext uri="{FF2B5EF4-FFF2-40B4-BE49-F238E27FC236}">
                <a16:creationId xmlns:a16="http://schemas.microsoft.com/office/drawing/2014/main" id="{E2AD7B03-3E4F-48F3-9481-D9265CF776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9326" y="4183212"/>
            <a:ext cx="1946881" cy="2433601"/>
          </a:xfrm>
          <a:prstGeom prst="rect">
            <a:avLst/>
          </a:prstGeom>
          <a:noFill/>
          <a:extLst>
            <a:ext uri="{909E8E84-426E-40DD-AFC4-6F175D3DCCD1}">
              <a14:hiddenFill xmlns:a14="http://schemas.microsoft.com/office/drawing/2010/main">
                <a:solidFill>
                  <a:srgbClr val="FFFFFF"/>
                </a:solidFill>
              </a14:hiddenFill>
            </a:ext>
          </a:extLst>
        </p:spPr>
      </p:pic>
      <p:sp>
        <p:nvSpPr>
          <p:cNvPr id="18" name="Arrow: Striped Right 17">
            <a:extLst>
              <a:ext uri="{FF2B5EF4-FFF2-40B4-BE49-F238E27FC236}">
                <a16:creationId xmlns:a16="http://schemas.microsoft.com/office/drawing/2014/main" id="{72EE32FC-EB31-4461-ADC9-43ADEB961128}"/>
              </a:ext>
            </a:extLst>
          </p:cNvPr>
          <p:cNvSpPr/>
          <p:nvPr/>
        </p:nvSpPr>
        <p:spPr>
          <a:xfrm>
            <a:off x="7233676" y="5032368"/>
            <a:ext cx="952107" cy="73529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44" name="Picture 20" descr="Related image">
            <a:extLst>
              <a:ext uri="{FF2B5EF4-FFF2-40B4-BE49-F238E27FC236}">
                <a16:creationId xmlns:a16="http://schemas.microsoft.com/office/drawing/2014/main" id="{8584D1A4-5E43-4039-8071-74C085D5777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6796" b="18953"/>
          <a:stretch/>
        </p:blipFill>
        <p:spPr bwMode="auto">
          <a:xfrm>
            <a:off x="8185783" y="4305545"/>
            <a:ext cx="3045459" cy="2094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399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DB01-9DB5-4FCF-8A95-9773BD1E8E61}"/>
              </a:ext>
            </a:extLst>
          </p:cNvPr>
          <p:cNvSpPr>
            <a:spLocks noGrp="1"/>
          </p:cNvSpPr>
          <p:nvPr>
            <p:ph type="title"/>
          </p:nvPr>
        </p:nvSpPr>
        <p:spPr/>
        <p:txBody>
          <a:bodyPr/>
          <a:lstStyle/>
          <a:p>
            <a:r>
              <a:rPr lang="en-GB" dirty="0"/>
              <a:t>4. Islamic theology</a:t>
            </a:r>
          </a:p>
        </p:txBody>
      </p:sp>
      <p:pic>
        <p:nvPicPr>
          <p:cNvPr id="1026" name="Picture 2" descr="Image result for sahih bukhari">
            <a:extLst>
              <a:ext uri="{FF2B5EF4-FFF2-40B4-BE49-F238E27FC236}">
                <a16:creationId xmlns:a16="http://schemas.microsoft.com/office/drawing/2014/main" id="{46365C0F-1ADA-4EEB-BEA5-4C3E055B99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2047" y="1957855"/>
            <a:ext cx="2163448" cy="29422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8E01B0E-4711-4B17-A954-294DFF304DA3}"/>
              </a:ext>
            </a:extLst>
          </p:cNvPr>
          <p:cNvSpPr txBox="1"/>
          <p:nvPr/>
        </p:nvSpPr>
        <p:spPr>
          <a:xfrm>
            <a:off x="3278562" y="1505986"/>
            <a:ext cx="5634876" cy="830997"/>
          </a:xfrm>
          <a:prstGeom prst="rect">
            <a:avLst/>
          </a:prstGeom>
          <a:noFill/>
        </p:spPr>
        <p:txBody>
          <a:bodyPr wrap="none" rtlCol="0">
            <a:spAutoFit/>
          </a:bodyPr>
          <a:lstStyle/>
          <a:p>
            <a:r>
              <a:rPr lang="en-GB" sz="2400" dirty="0"/>
              <a:t>‘Your smile for your brother is charity’</a:t>
            </a:r>
          </a:p>
          <a:p>
            <a:r>
              <a:rPr lang="en-GB" sz="2400" dirty="0"/>
              <a:t>- Prophet Muhammad (SAW)</a:t>
            </a:r>
          </a:p>
        </p:txBody>
      </p:sp>
      <p:sp>
        <p:nvSpPr>
          <p:cNvPr id="6" name="TextBox 5">
            <a:extLst>
              <a:ext uri="{FF2B5EF4-FFF2-40B4-BE49-F238E27FC236}">
                <a16:creationId xmlns:a16="http://schemas.microsoft.com/office/drawing/2014/main" id="{942D8025-FF2A-4C63-92F4-4EB0DEF87B03}"/>
              </a:ext>
            </a:extLst>
          </p:cNvPr>
          <p:cNvSpPr txBox="1"/>
          <p:nvPr/>
        </p:nvSpPr>
        <p:spPr>
          <a:xfrm>
            <a:off x="3278562" y="2652189"/>
            <a:ext cx="6080511" cy="830997"/>
          </a:xfrm>
          <a:prstGeom prst="rect">
            <a:avLst/>
          </a:prstGeom>
          <a:noFill/>
        </p:spPr>
        <p:txBody>
          <a:bodyPr wrap="none" rtlCol="0">
            <a:spAutoFit/>
          </a:bodyPr>
          <a:lstStyle/>
          <a:p>
            <a:r>
              <a:rPr lang="en-GB" sz="2400" dirty="0"/>
              <a:t>‘Cleanliness is half of your faith [</a:t>
            </a:r>
            <a:r>
              <a:rPr lang="en-GB" sz="2400" dirty="0" err="1"/>
              <a:t>imaan</a:t>
            </a:r>
            <a:r>
              <a:rPr lang="en-GB" sz="2400" dirty="0"/>
              <a:t>]’</a:t>
            </a:r>
          </a:p>
          <a:p>
            <a:r>
              <a:rPr lang="en-GB" sz="2400" dirty="0"/>
              <a:t>- Prophet Muhammad (SAW)</a:t>
            </a:r>
          </a:p>
        </p:txBody>
      </p:sp>
      <p:sp>
        <p:nvSpPr>
          <p:cNvPr id="7" name="TextBox 6">
            <a:extLst>
              <a:ext uri="{FF2B5EF4-FFF2-40B4-BE49-F238E27FC236}">
                <a16:creationId xmlns:a16="http://schemas.microsoft.com/office/drawing/2014/main" id="{C639E1BE-2787-4B27-B277-BB7A8CCA5AE8}"/>
              </a:ext>
            </a:extLst>
          </p:cNvPr>
          <p:cNvSpPr txBox="1"/>
          <p:nvPr/>
        </p:nvSpPr>
        <p:spPr>
          <a:xfrm>
            <a:off x="3278562" y="3751562"/>
            <a:ext cx="7140096" cy="830997"/>
          </a:xfrm>
          <a:prstGeom prst="rect">
            <a:avLst/>
          </a:prstGeom>
          <a:noFill/>
        </p:spPr>
        <p:txBody>
          <a:bodyPr wrap="none" rtlCol="0">
            <a:spAutoFit/>
          </a:bodyPr>
          <a:lstStyle/>
          <a:p>
            <a:r>
              <a:rPr lang="en-GB" sz="2400" dirty="0"/>
              <a:t>‘Paradise lies beneath the feet of your mother’</a:t>
            </a:r>
          </a:p>
          <a:p>
            <a:r>
              <a:rPr lang="en-GB" sz="2400" dirty="0"/>
              <a:t>- Prophet Muhammad (SAW)</a:t>
            </a:r>
          </a:p>
        </p:txBody>
      </p:sp>
      <p:sp>
        <p:nvSpPr>
          <p:cNvPr id="8" name="TextBox 7">
            <a:extLst>
              <a:ext uri="{FF2B5EF4-FFF2-40B4-BE49-F238E27FC236}">
                <a16:creationId xmlns:a16="http://schemas.microsoft.com/office/drawing/2014/main" id="{38CF208A-93C3-4E58-BA80-605C899247B1}"/>
              </a:ext>
            </a:extLst>
          </p:cNvPr>
          <p:cNvSpPr txBox="1"/>
          <p:nvPr/>
        </p:nvSpPr>
        <p:spPr>
          <a:xfrm>
            <a:off x="3278562" y="4897765"/>
            <a:ext cx="6921240" cy="1200329"/>
          </a:xfrm>
          <a:prstGeom prst="rect">
            <a:avLst/>
          </a:prstGeom>
          <a:noFill/>
        </p:spPr>
        <p:txBody>
          <a:bodyPr wrap="square" rtlCol="0">
            <a:spAutoFit/>
          </a:bodyPr>
          <a:lstStyle/>
          <a:p>
            <a:r>
              <a:rPr lang="en-GB" sz="2400" dirty="0"/>
              <a:t>‘Allah is displeased with the one whose father is displeased with him’</a:t>
            </a:r>
          </a:p>
          <a:p>
            <a:r>
              <a:rPr lang="en-GB" sz="2400" dirty="0"/>
              <a:t>- Prophet Muhammad (SAW)</a:t>
            </a:r>
          </a:p>
        </p:txBody>
      </p:sp>
    </p:spTree>
    <p:extLst>
      <p:ext uri="{BB962C8B-B14F-4D97-AF65-F5344CB8AC3E}">
        <p14:creationId xmlns:p14="http://schemas.microsoft.com/office/powerpoint/2010/main" val="26162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93AF-04C4-42D1-B532-0562B695FCA2}"/>
              </a:ext>
            </a:extLst>
          </p:cNvPr>
          <p:cNvSpPr>
            <a:spLocks noGrp="1"/>
          </p:cNvSpPr>
          <p:nvPr>
            <p:ph type="title"/>
          </p:nvPr>
        </p:nvSpPr>
        <p:spPr/>
        <p:txBody>
          <a:bodyPr/>
          <a:lstStyle/>
          <a:p>
            <a:r>
              <a:rPr lang="en-GB" dirty="0"/>
              <a:t>5. Madrasah </a:t>
            </a:r>
            <a:r>
              <a:rPr lang="en-GB" dirty="0" err="1"/>
              <a:t>Tauheedul</a:t>
            </a:r>
            <a:r>
              <a:rPr lang="en-GB" dirty="0"/>
              <a:t> Islam </a:t>
            </a:r>
          </a:p>
        </p:txBody>
      </p:sp>
      <p:pic>
        <p:nvPicPr>
          <p:cNvPr id="2050" name="Picture 2" descr="Related image">
            <a:extLst>
              <a:ext uri="{FF2B5EF4-FFF2-40B4-BE49-F238E27FC236}">
                <a16:creationId xmlns:a16="http://schemas.microsoft.com/office/drawing/2014/main" id="{87C64C73-B990-4200-BCAA-8F777B48C81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59708" y="1321528"/>
            <a:ext cx="32512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madrasah tauheedul islam">
            <a:extLst>
              <a:ext uri="{FF2B5EF4-FFF2-40B4-BE49-F238E27FC236}">
                <a16:creationId xmlns:a16="http://schemas.microsoft.com/office/drawing/2014/main" id="{33CE8193-1B73-4E69-9BB9-BE4AACD47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1685" y="1400616"/>
            <a:ext cx="4190607" cy="2359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lated image">
            <a:extLst>
              <a:ext uri="{FF2B5EF4-FFF2-40B4-BE49-F238E27FC236}">
                <a16:creationId xmlns:a16="http://schemas.microsoft.com/office/drawing/2014/main" id="{E4CC0C40-930B-465F-B135-40EFE11DD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0487" y="3970601"/>
            <a:ext cx="8631025" cy="266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250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AE654-4685-4566-85CA-FF1A3D0F236B}"/>
              </a:ext>
            </a:extLst>
          </p:cNvPr>
          <p:cNvSpPr>
            <a:spLocks noGrp="1"/>
          </p:cNvSpPr>
          <p:nvPr>
            <p:ph type="title"/>
          </p:nvPr>
        </p:nvSpPr>
        <p:spPr/>
        <p:txBody>
          <a:bodyPr/>
          <a:lstStyle/>
          <a:p>
            <a:r>
              <a:rPr lang="en-GB" dirty="0"/>
              <a:t>6. Rosa Parks </a:t>
            </a:r>
          </a:p>
        </p:txBody>
      </p:sp>
      <p:pic>
        <p:nvPicPr>
          <p:cNvPr id="2050" name="Picture 2" descr="Image result for rosa parks">
            <a:extLst>
              <a:ext uri="{FF2B5EF4-FFF2-40B4-BE49-F238E27FC236}">
                <a16:creationId xmlns:a16="http://schemas.microsoft.com/office/drawing/2014/main" id="{508BA8E5-96CA-4051-B300-9924C217A2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6111" y="1937484"/>
            <a:ext cx="2794000" cy="3378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21AF0D-3E8A-4B8A-9083-63241D6A2B22}"/>
              </a:ext>
            </a:extLst>
          </p:cNvPr>
          <p:cNvSpPr txBox="1"/>
          <p:nvPr/>
        </p:nvSpPr>
        <p:spPr>
          <a:xfrm>
            <a:off x="3930977" y="1579870"/>
            <a:ext cx="7088957" cy="4093428"/>
          </a:xfrm>
          <a:prstGeom prst="rect">
            <a:avLst/>
          </a:prstGeom>
          <a:noFill/>
        </p:spPr>
        <p:txBody>
          <a:bodyPr wrap="square" rtlCol="0">
            <a:spAutoFit/>
          </a:bodyPr>
          <a:lstStyle/>
          <a:p>
            <a:r>
              <a:rPr lang="en-GB" sz="2000" dirty="0"/>
              <a:t>By refusing to give up her seat to a white man, she helped to initiate the civil rights movement in the US. Her actions led to the Montgomery bus boycott, led by the young reverend, Dr Martin Luther King. The boycott lasted more than one year- in which Rosa uncoincidentally lost her job- and ended when the US supreme court finally put a ban on bus segregation. Over the next 100 years, Rosa became a nationally recognised symbol of strength and dignity in the struggle to end racial segregation. Although the bus boycott happened in 1955, she was not awarded the Spingarn Medal by the NAACP (N</a:t>
            </a:r>
            <a:r>
              <a:rPr lang="en-GB" dirty="0"/>
              <a:t>ational Association for the Advancement of Coloured People) </a:t>
            </a:r>
            <a:r>
              <a:rPr lang="en-GB" sz="2000" dirty="0"/>
              <a:t>until 1979. </a:t>
            </a:r>
          </a:p>
        </p:txBody>
      </p:sp>
    </p:spTree>
    <p:extLst>
      <p:ext uri="{BB962C8B-B14F-4D97-AF65-F5344CB8AC3E}">
        <p14:creationId xmlns:p14="http://schemas.microsoft.com/office/powerpoint/2010/main" val="2989148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92D1-E885-4819-B191-973D120E0CF6}"/>
              </a:ext>
            </a:extLst>
          </p:cNvPr>
          <p:cNvSpPr>
            <a:spLocks noGrp="1"/>
          </p:cNvSpPr>
          <p:nvPr>
            <p:ph type="title"/>
          </p:nvPr>
        </p:nvSpPr>
        <p:spPr/>
        <p:txBody>
          <a:bodyPr/>
          <a:lstStyle/>
          <a:p>
            <a:r>
              <a:rPr lang="en-GB" dirty="0"/>
              <a:t>7. Liverpool Football Club</a:t>
            </a:r>
          </a:p>
        </p:txBody>
      </p:sp>
      <p:pic>
        <p:nvPicPr>
          <p:cNvPr id="5" name="Picture 6" descr="Image result for steven gerrard">
            <a:extLst>
              <a:ext uri="{FF2B5EF4-FFF2-40B4-BE49-F238E27FC236}">
                <a16:creationId xmlns:a16="http://schemas.microsoft.com/office/drawing/2014/main" id="{53BB231C-2AC5-42F3-B10D-B2B6874EEC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48162" y="3516774"/>
            <a:ext cx="5211309" cy="31267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Related image">
            <a:extLst>
              <a:ext uri="{FF2B5EF4-FFF2-40B4-BE49-F238E27FC236}">
                <a16:creationId xmlns:a16="http://schemas.microsoft.com/office/drawing/2014/main" id="{3382B562-9E4D-4BAB-B3BD-CE730151E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01" y="1929152"/>
            <a:ext cx="6048081" cy="31752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lfc">
            <a:extLst>
              <a:ext uri="{FF2B5EF4-FFF2-40B4-BE49-F238E27FC236}">
                <a16:creationId xmlns:a16="http://schemas.microsoft.com/office/drawing/2014/main" id="{81660A80-10FB-41DA-AF41-D971DF3D1F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0516" y="801226"/>
            <a:ext cx="2540000" cy="2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254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75A1-4930-4411-80B9-55C89D5342F9}"/>
              </a:ext>
            </a:extLst>
          </p:cNvPr>
          <p:cNvSpPr>
            <a:spLocks noGrp="1"/>
          </p:cNvSpPr>
          <p:nvPr>
            <p:ph type="title"/>
          </p:nvPr>
        </p:nvSpPr>
        <p:spPr/>
        <p:txBody>
          <a:bodyPr/>
          <a:lstStyle/>
          <a:p>
            <a:r>
              <a:rPr lang="en-GB" dirty="0"/>
              <a:t>8. Biking </a:t>
            </a:r>
          </a:p>
        </p:txBody>
      </p:sp>
      <p:pic>
        <p:nvPicPr>
          <p:cNvPr id="4" name="Aysha riding 2 wheeler 4 1st time">
            <a:hlinkClick r:id="" action="ppaction://media"/>
            <a:extLst>
              <a:ext uri="{FF2B5EF4-FFF2-40B4-BE49-F238E27FC236}">
                <a16:creationId xmlns:a16="http://schemas.microsoft.com/office/drawing/2014/main" id="{6ED085AA-DA4A-4B23-AB9A-E80638CFE1C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949395" y="1331119"/>
            <a:ext cx="5594350" cy="4195762"/>
          </a:xfrm>
        </p:spPr>
      </p:pic>
    </p:spTree>
    <p:extLst>
      <p:ext uri="{BB962C8B-B14F-4D97-AF65-F5344CB8AC3E}">
        <p14:creationId xmlns:p14="http://schemas.microsoft.com/office/powerpoint/2010/main" val="407410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7E21-95FB-4BA4-AE24-C7EE14089F63}"/>
              </a:ext>
            </a:extLst>
          </p:cNvPr>
          <p:cNvSpPr>
            <a:spLocks noGrp="1"/>
          </p:cNvSpPr>
          <p:nvPr>
            <p:ph type="title"/>
          </p:nvPr>
        </p:nvSpPr>
        <p:spPr/>
        <p:txBody>
          <a:bodyPr/>
          <a:lstStyle/>
          <a:p>
            <a:r>
              <a:rPr lang="en-GB" dirty="0"/>
              <a:t>9. Baking </a:t>
            </a:r>
          </a:p>
        </p:txBody>
      </p:sp>
      <p:pic>
        <p:nvPicPr>
          <p:cNvPr id="5" name="Content Placeholder 4">
            <a:extLst>
              <a:ext uri="{FF2B5EF4-FFF2-40B4-BE49-F238E27FC236}">
                <a16:creationId xmlns:a16="http://schemas.microsoft.com/office/drawing/2014/main" id="{3109CD58-AE17-43C7-8213-62D52C3045A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16200000">
            <a:off x="5219355" y="1581859"/>
            <a:ext cx="6549418" cy="3694281"/>
          </a:xfrm>
        </p:spPr>
      </p:pic>
      <p:pic>
        <p:nvPicPr>
          <p:cNvPr id="6" name="IMG_3990">
            <a:hlinkClick r:id="" action="ppaction://media"/>
            <a:extLst>
              <a:ext uri="{FF2B5EF4-FFF2-40B4-BE49-F238E27FC236}">
                <a16:creationId xmlns:a16="http://schemas.microsoft.com/office/drawing/2014/main" id="{C732B8F8-1A08-47E8-83B6-5AA061777BC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6111" y="1942771"/>
            <a:ext cx="5607003" cy="3177302"/>
          </a:xfrm>
          <a:prstGeom prst="rect">
            <a:avLst/>
          </a:prstGeom>
        </p:spPr>
      </p:pic>
    </p:spTree>
    <p:extLst>
      <p:ext uri="{BB962C8B-B14F-4D97-AF65-F5344CB8AC3E}">
        <p14:creationId xmlns:p14="http://schemas.microsoft.com/office/powerpoint/2010/main" val="382410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0A645-531A-4577-9B72-A29BB8AF1464}"/>
              </a:ext>
            </a:extLst>
          </p:cNvPr>
          <p:cNvSpPr>
            <a:spLocks noGrp="1"/>
          </p:cNvSpPr>
          <p:nvPr>
            <p:ph type="title"/>
          </p:nvPr>
        </p:nvSpPr>
        <p:spPr/>
        <p:txBody>
          <a:bodyPr/>
          <a:lstStyle/>
          <a:p>
            <a:r>
              <a:rPr lang="en-GB" dirty="0"/>
              <a:t>10. Travelling</a:t>
            </a:r>
          </a:p>
        </p:txBody>
      </p:sp>
      <p:pic>
        <p:nvPicPr>
          <p:cNvPr id="4" name="Travels_">
            <a:hlinkClick r:id="" action="ppaction://media"/>
            <a:extLst>
              <a:ext uri="{FF2B5EF4-FFF2-40B4-BE49-F238E27FC236}">
                <a16:creationId xmlns:a16="http://schemas.microsoft.com/office/drawing/2014/main" id="{6546C9AB-6A4F-4FDA-A0A7-94C76FD489B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66168" y="1561017"/>
            <a:ext cx="7459663" cy="4195762"/>
          </a:xfrm>
        </p:spPr>
      </p:pic>
    </p:spTree>
    <p:extLst>
      <p:ext uri="{BB962C8B-B14F-4D97-AF65-F5344CB8AC3E}">
        <p14:creationId xmlns:p14="http://schemas.microsoft.com/office/powerpoint/2010/main" val="420882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1E2C8B-ADC0-4B07-90AB-E3D1458F9E53}"/>
              </a:ext>
            </a:extLst>
          </p:cNvPr>
          <p:cNvSpPr txBox="1"/>
          <p:nvPr/>
        </p:nvSpPr>
        <p:spPr>
          <a:xfrm>
            <a:off x="6096000" y="333939"/>
            <a:ext cx="3451586" cy="954107"/>
          </a:xfrm>
          <a:prstGeom prst="rect">
            <a:avLst/>
          </a:prstGeom>
          <a:noFill/>
        </p:spPr>
        <p:txBody>
          <a:bodyPr wrap="none" rtlCol="0">
            <a:spAutoFit/>
          </a:bodyPr>
          <a:lstStyle/>
          <a:p>
            <a:r>
              <a:rPr lang="en-GB" sz="1400" u="sng" dirty="0"/>
              <a:t>Royal Manchester Children’s Hospital:</a:t>
            </a:r>
          </a:p>
          <a:p>
            <a:pPr marL="285750" indent="-285750">
              <a:buFont typeface="Arial" panose="020B0604020202020204" pitchFamily="34" charset="0"/>
              <a:buChar char="•"/>
            </a:pPr>
            <a:r>
              <a:rPr lang="en-GB" sz="1400" dirty="0"/>
              <a:t>In honour of my best friend </a:t>
            </a:r>
          </a:p>
          <a:p>
            <a:pPr marL="285750" indent="-285750">
              <a:buFont typeface="Arial" panose="020B0604020202020204" pitchFamily="34" charset="0"/>
              <a:buChar char="•"/>
            </a:pPr>
            <a:r>
              <a:rPr lang="en-GB" sz="1400" dirty="0"/>
              <a:t>Charity work</a:t>
            </a:r>
          </a:p>
          <a:p>
            <a:pPr marL="285750" indent="-285750">
              <a:buFont typeface="Arial" panose="020B0604020202020204" pitchFamily="34" charset="0"/>
              <a:buChar char="•"/>
            </a:pPr>
            <a:r>
              <a:rPr lang="en-GB" sz="1400" dirty="0"/>
              <a:t>Helping youngsters </a:t>
            </a:r>
          </a:p>
        </p:txBody>
      </p:sp>
      <p:sp>
        <p:nvSpPr>
          <p:cNvPr id="5" name="TextBox 4">
            <a:extLst>
              <a:ext uri="{FF2B5EF4-FFF2-40B4-BE49-F238E27FC236}">
                <a16:creationId xmlns:a16="http://schemas.microsoft.com/office/drawing/2014/main" id="{D5F4AE9E-316C-44CF-BDB9-A6CBC8C34055}"/>
              </a:ext>
            </a:extLst>
          </p:cNvPr>
          <p:cNvSpPr txBox="1"/>
          <p:nvPr/>
        </p:nvSpPr>
        <p:spPr>
          <a:xfrm>
            <a:off x="7950180" y="1510431"/>
            <a:ext cx="3474028" cy="1169551"/>
          </a:xfrm>
          <a:prstGeom prst="rect">
            <a:avLst/>
          </a:prstGeom>
          <a:noFill/>
        </p:spPr>
        <p:txBody>
          <a:bodyPr wrap="none" rtlCol="0">
            <a:spAutoFit/>
          </a:bodyPr>
          <a:lstStyle/>
          <a:p>
            <a:r>
              <a:rPr lang="en-GB" sz="1400" u="sng" dirty="0"/>
              <a:t>SKT welfare charity:</a:t>
            </a:r>
          </a:p>
          <a:p>
            <a:pPr marL="285750" indent="-285750">
              <a:buFont typeface="Arial" panose="020B0604020202020204" pitchFamily="34" charset="0"/>
              <a:buChar char="•"/>
            </a:pPr>
            <a:r>
              <a:rPr lang="en-GB" sz="1400" dirty="0"/>
              <a:t>Working with family to raise money</a:t>
            </a:r>
          </a:p>
          <a:p>
            <a:pPr marL="285750" indent="-285750">
              <a:buFont typeface="Arial" panose="020B0604020202020204" pitchFamily="34" charset="0"/>
              <a:buChar char="•"/>
            </a:pPr>
            <a:r>
              <a:rPr lang="en-GB" sz="1400" dirty="0"/>
              <a:t>Charity work</a:t>
            </a:r>
          </a:p>
          <a:p>
            <a:pPr marL="285750" indent="-285750">
              <a:buFont typeface="Arial" panose="020B0604020202020204" pitchFamily="34" charset="0"/>
              <a:buChar char="•"/>
            </a:pPr>
            <a:r>
              <a:rPr lang="en-GB" sz="1400" dirty="0"/>
              <a:t>Helping our fellow siblings </a:t>
            </a:r>
          </a:p>
          <a:p>
            <a:pPr marL="285750" indent="-285750">
              <a:buFont typeface="Arial" panose="020B0604020202020204" pitchFamily="34" charset="0"/>
              <a:buChar char="•"/>
            </a:pPr>
            <a:endParaRPr lang="en-GB" sz="1400" dirty="0"/>
          </a:p>
        </p:txBody>
      </p:sp>
      <p:sp>
        <p:nvSpPr>
          <p:cNvPr id="6" name="TextBox 5">
            <a:extLst>
              <a:ext uri="{FF2B5EF4-FFF2-40B4-BE49-F238E27FC236}">
                <a16:creationId xmlns:a16="http://schemas.microsoft.com/office/drawing/2014/main" id="{576ABE27-61B5-4943-B22B-6C6932EFDA25}"/>
              </a:ext>
            </a:extLst>
          </p:cNvPr>
          <p:cNvSpPr txBox="1"/>
          <p:nvPr/>
        </p:nvSpPr>
        <p:spPr>
          <a:xfrm>
            <a:off x="9329577" y="2902368"/>
            <a:ext cx="2178802" cy="954107"/>
          </a:xfrm>
          <a:prstGeom prst="rect">
            <a:avLst/>
          </a:prstGeom>
          <a:noFill/>
        </p:spPr>
        <p:txBody>
          <a:bodyPr wrap="none" rtlCol="0">
            <a:spAutoFit/>
          </a:bodyPr>
          <a:lstStyle/>
          <a:p>
            <a:r>
              <a:rPr lang="en-GB" sz="1400" u="sng" dirty="0"/>
              <a:t>Makkah and Madinah:</a:t>
            </a:r>
          </a:p>
          <a:p>
            <a:pPr marL="285750" indent="-285750">
              <a:buFont typeface="Arial" panose="020B0604020202020204" pitchFamily="34" charset="0"/>
              <a:buChar char="•"/>
            </a:pPr>
            <a:r>
              <a:rPr lang="en-GB" sz="1400" dirty="0"/>
              <a:t>Family</a:t>
            </a:r>
          </a:p>
          <a:p>
            <a:pPr marL="285750" indent="-285750">
              <a:buFont typeface="Arial" panose="020B0604020202020204" pitchFamily="34" charset="0"/>
              <a:buChar char="•"/>
            </a:pPr>
            <a:r>
              <a:rPr lang="en-GB" sz="1400" dirty="0"/>
              <a:t>Religion</a:t>
            </a:r>
          </a:p>
          <a:p>
            <a:pPr marL="285750" indent="-285750">
              <a:buFont typeface="Arial" panose="020B0604020202020204" pitchFamily="34" charset="0"/>
              <a:buChar char="•"/>
            </a:pPr>
            <a:r>
              <a:rPr lang="en-GB" sz="1400" dirty="0"/>
              <a:t>History</a:t>
            </a:r>
          </a:p>
        </p:txBody>
      </p:sp>
      <p:sp>
        <p:nvSpPr>
          <p:cNvPr id="7" name="TextBox 6">
            <a:extLst>
              <a:ext uri="{FF2B5EF4-FFF2-40B4-BE49-F238E27FC236}">
                <a16:creationId xmlns:a16="http://schemas.microsoft.com/office/drawing/2014/main" id="{F2DBEDD3-D7B4-498A-802C-CC9B82E3B648}"/>
              </a:ext>
            </a:extLst>
          </p:cNvPr>
          <p:cNvSpPr txBox="1"/>
          <p:nvPr/>
        </p:nvSpPr>
        <p:spPr>
          <a:xfrm>
            <a:off x="7950180" y="4393462"/>
            <a:ext cx="3060453" cy="954107"/>
          </a:xfrm>
          <a:prstGeom prst="rect">
            <a:avLst/>
          </a:prstGeom>
          <a:noFill/>
        </p:spPr>
        <p:txBody>
          <a:bodyPr wrap="none" rtlCol="0">
            <a:spAutoFit/>
          </a:bodyPr>
          <a:lstStyle/>
          <a:p>
            <a:r>
              <a:rPr lang="en-GB" sz="1400" u="sng" dirty="0"/>
              <a:t>Islamic theology:</a:t>
            </a:r>
          </a:p>
          <a:p>
            <a:pPr marL="285750" indent="-285750">
              <a:buFont typeface="Arial" panose="020B0604020202020204" pitchFamily="34" charset="0"/>
              <a:buChar char="•"/>
            </a:pPr>
            <a:r>
              <a:rPr lang="en-GB" sz="1400" dirty="0"/>
              <a:t>In honour of my grandparents</a:t>
            </a:r>
          </a:p>
          <a:p>
            <a:pPr marL="285750" indent="-285750">
              <a:buFont typeface="Arial" panose="020B0604020202020204" pitchFamily="34" charset="0"/>
              <a:buChar char="•"/>
            </a:pPr>
            <a:r>
              <a:rPr lang="en-GB" sz="1400" dirty="0"/>
              <a:t>Learning about my religion</a:t>
            </a:r>
          </a:p>
          <a:p>
            <a:pPr marL="285750" indent="-285750">
              <a:buFont typeface="Arial" panose="020B0604020202020204" pitchFamily="34" charset="0"/>
              <a:buChar char="•"/>
            </a:pPr>
            <a:r>
              <a:rPr lang="en-GB" sz="1400" dirty="0"/>
              <a:t>Doing it with friends </a:t>
            </a:r>
          </a:p>
        </p:txBody>
      </p:sp>
      <p:sp>
        <p:nvSpPr>
          <p:cNvPr id="8" name="TextBox 7">
            <a:extLst>
              <a:ext uri="{FF2B5EF4-FFF2-40B4-BE49-F238E27FC236}">
                <a16:creationId xmlns:a16="http://schemas.microsoft.com/office/drawing/2014/main" id="{5E961170-D15A-49CC-A588-1D0D33274EE1}"/>
              </a:ext>
            </a:extLst>
          </p:cNvPr>
          <p:cNvSpPr txBox="1"/>
          <p:nvPr/>
        </p:nvSpPr>
        <p:spPr>
          <a:xfrm>
            <a:off x="6096000" y="5590807"/>
            <a:ext cx="2581156" cy="954107"/>
          </a:xfrm>
          <a:prstGeom prst="rect">
            <a:avLst/>
          </a:prstGeom>
          <a:noFill/>
        </p:spPr>
        <p:txBody>
          <a:bodyPr wrap="none" rtlCol="0">
            <a:spAutoFit/>
          </a:bodyPr>
          <a:lstStyle/>
          <a:p>
            <a:r>
              <a:rPr lang="en-GB" sz="1400" u="sng" dirty="0"/>
              <a:t>Madrasah </a:t>
            </a:r>
            <a:r>
              <a:rPr lang="en-GB" sz="1400" u="sng" dirty="0" err="1"/>
              <a:t>Tauheedul</a:t>
            </a:r>
            <a:r>
              <a:rPr lang="en-GB" sz="1400" u="sng" dirty="0"/>
              <a:t> Islam:</a:t>
            </a:r>
          </a:p>
          <a:p>
            <a:pPr marL="285750" indent="-285750">
              <a:buFont typeface="Arial" panose="020B0604020202020204" pitchFamily="34" charset="0"/>
              <a:buChar char="•"/>
            </a:pPr>
            <a:r>
              <a:rPr lang="en-GB" sz="1400" dirty="0"/>
              <a:t>Grandfather</a:t>
            </a:r>
          </a:p>
          <a:p>
            <a:pPr marL="285750" indent="-285750">
              <a:buFont typeface="Arial" panose="020B0604020202020204" pitchFamily="34" charset="0"/>
              <a:buChar char="•"/>
            </a:pPr>
            <a:r>
              <a:rPr lang="en-GB" sz="1400" dirty="0"/>
              <a:t>First mosque I went to </a:t>
            </a:r>
          </a:p>
          <a:p>
            <a:pPr marL="285750" indent="-285750">
              <a:buFont typeface="Arial" panose="020B0604020202020204" pitchFamily="34" charset="0"/>
              <a:buChar char="•"/>
            </a:pPr>
            <a:r>
              <a:rPr lang="en-GB" sz="1400" dirty="0"/>
              <a:t>Religion </a:t>
            </a:r>
          </a:p>
        </p:txBody>
      </p:sp>
      <p:sp>
        <p:nvSpPr>
          <p:cNvPr id="9" name="TextBox 8">
            <a:extLst>
              <a:ext uri="{FF2B5EF4-FFF2-40B4-BE49-F238E27FC236}">
                <a16:creationId xmlns:a16="http://schemas.microsoft.com/office/drawing/2014/main" id="{464745E1-3364-4B82-8750-E3D5B7F31EE3}"/>
              </a:ext>
            </a:extLst>
          </p:cNvPr>
          <p:cNvSpPr txBox="1"/>
          <p:nvPr/>
        </p:nvSpPr>
        <p:spPr>
          <a:xfrm>
            <a:off x="2799906" y="5534960"/>
            <a:ext cx="2587568" cy="954107"/>
          </a:xfrm>
          <a:prstGeom prst="rect">
            <a:avLst/>
          </a:prstGeom>
          <a:noFill/>
        </p:spPr>
        <p:txBody>
          <a:bodyPr wrap="none" rtlCol="0">
            <a:spAutoFit/>
          </a:bodyPr>
          <a:lstStyle/>
          <a:p>
            <a:r>
              <a:rPr lang="en-GB" sz="1400" u="sng" dirty="0"/>
              <a:t>Rosa Parks:</a:t>
            </a:r>
          </a:p>
          <a:p>
            <a:pPr marL="285750" indent="-285750">
              <a:buFont typeface="Arial" panose="020B0604020202020204" pitchFamily="34" charset="0"/>
              <a:buChar char="•"/>
            </a:pPr>
            <a:r>
              <a:rPr lang="en-GB" sz="1400" dirty="0"/>
              <a:t>Black history movement </a:t>
            </a:r>
          </a:p>
          <a:p>
            <a:pPr marL="285750" indent="-285750">
              <a:buFont typeface="Arial" panose="020B0604020202020204" pitchFamily="34" charset="0"/>
              <a:buChar char="•"/>
            </a:pPr>
            <a:r>
              <a:rPr lang="en-GB" sz="1400" dirty="0"/>
              <a:t>Family </a:t>
            </a:r>
          </a:p>
          <a:p>
            <a:pPr marL="285750" indent="-285750">
              <a:buFont typeface="Arial" panose="020B0604020202020204" pitchFamily="34" charset="0"/>
              <a:buChar char="•"/>
            </a:pPr>
            <a:r>
              <a:rPr lang="en-GB" sz="1400" dirty="0"/>
              <a:t>Indirect lead of feminism</a:t>
            </a:r>
          </a:p>
        </p:txBody>
      </p:sp>
      <p:sp>
        <p:nvSpPr>
          <p:cNvPr id="10" name="TextBox 9">
            <a:extLst>
              <a:ext uri="{FF2B5EF4-FFF2-40B4-BE49-F238E27FC236}">
                <a16:creationId xmlns:a16="http://schemas.microsoft.com/office/drawing/2014/main" id="{AE0CC243-B6EA-4D82-B389-4D693000EDF6}"/>
              </a:ext>
            </a:extLst>
          </p:cNvPr>
          <p:cNvSpPr txBox="1"/>
          <p:nvPr/>
        </p:nvSpPr>
        <p:spPr>
          <a:xfrm>
            <a:off x="1195300" y="4432684"/>
            <a:ext cx="2223686" cy="954107"/>
          </a:xfrm>
          <a:prstGeom prst="rect">
            <a:avLst/>
          </a:prstGeom>
          <a:noFill/>
        </p:spPr>
        <p:txBody>
          <a:bodyPr wrap="none" rtlCol="0">
            <a:spAutoFit/>
          </a:bodyPr>
          <a:lstStyle/>
          <a:p>
            <a:r>
              <a:rPr lang="en-GB" sz="1400" u="sng" dirty="0"/>
              <a:t>Liverpool Football Club:</a:t>
            </a:r>
          </a:p>
          <a:p>
            <a:pPr marL="285750" indent="-285750">
              <a:buFont typeface="Arial" panose="020B0604020202020204" pitchFamily="34" charset="0"/>
              <a:buChar char="•"/>
            </a:pPr>
            <a:r>
              <a:rPr lang="en-GB" sz="1400" dirty="0"/>
              <a:t>Family </a:t>
            </a:r>
          </a:p>
          <a:p>
            <a:pPr marL="285750" indent="-285750">
              <a:buFont typeface="Arial" panose="020B0604020202020204" pitchFamily="34" charset="0"/>
              <a:buChar char="•"/>
            </a:pPr>
            <a:r>
              <a:rPr lang="en-GB" sz="1400" dirty="0"/>
              <a:t>Friends</a:t>
            </a:r>
          </a:p>
          <a:p>
            <a:pPr marL="285750" indent="-285750">
              <a:buFont typeface="Arial" panose="020B0604020202020204" pitchFamily="34" charset="0"/>
              <a:buChar char="•"/>
            </a:pPr>
            <a:r>
              <a:rPr lang="en-GB" sz="1400" dirty="0"/>
              <a:t>Childhood</a:t>
            </a:r>
          </a:p>
        </p:txBody>
      </p:sp>
      <p:sp>
        <p:nvSpPr>
          <p:cNvPr id="11" name="TextBox 10">
            <a:extLst>
              <a:ext uri="{FF2B5EF4-FFF2-40B4-BE49-F238E27FC236}">
                <a16:creationId xmlns:a16="http://schemas.microsoft.com/office/drawing/2014/main" id="{389BB9CA-41EB-4AE7-AF7B-5D401171F1C9}"/>
              </a:ext>
            </a:extLst>
          </p:cNvPr>
          <p:cNvSpPr txBox="1"/>
          <p:nvPr/>
        </p:nvSpPr>
        <p:spPr>
          <a:xfrm>
            <a:off x="428427" y="2902367"/>
            <a:ext cx="1388522" cy="954107"/>
          </a:xfrm>
          <a:prstGeom prst="rect">
            <a:avLst/>
          </a:prstGeom>
          <a:noFill/>
        </p:spPr>
        <p:txBody>
          <a:bodyPr wrap="none" rtlCol="0">
            <a:spAutoFit/>
          </a:bodyPr>
          <a:lstStyle/>
          <a:p>
            <a:r>
              <a:rPr lang="en-GB" sz="1400" u="sng" dirty="0"/>
              <a:t>Biking:</a:t>
            </a:r>
          </a:p>
          <a:p>
            <a:pPr marL="285750" indent="-285750">
              <a:buFont typeface="Arial" panose="020B0604020202020204" pitchFamily="34" charset="0"/>
              <a:buChar char="•"/>
            </a:pPr>
            <a:r>
              <a:rPr lang="en-GB" sz="1400" dirty="0"/>
              <a:t>Family</a:t>
            </a:r>
          </a:p>
          <a:p>
            <a:pPr marL="285750" indent="-285750">
              <a:buFont typeface="Arial" panose="020B0604020202020204" pitchFamily="34" charset="0"/>
              <a:buChar char="•"/>
            </a:pPr>
            <a:r>
              <a:rPr lang="en-GB" sz="1400" dirty="0"/>
              <a:t>Friends</a:t>
            </a:r>
          </a:p>
          <a:p>
            <a:pPr marL="285750" indent="-285750">
              <a:buFont typeface="Arial" panose="020B0604020202020204" pitchFamily="34" charset="0"/>
              <a:buChar char="•"/>
            </a:pPr>
            <a:r>
              <a:rPr lang="en-GB" sz="1400" dirty="0"/>
              <a:t>Childhood</a:t>
            </a:r>
          </a:p>
        </p:txBody>
      </p:sp>
      <p:sp>
        <p:nvSpPr>
          <p:cNvPr id="12" name="TextBox 11">
            <a:extLst>
              <a:ext uri="{FF2B5EF4-FFF2-40B4-BE49-F238E27FC236}">
                <a16:creationId xmlns:a16="http://schemas.microsoft.com/office/drawing/2014/main" id="{13779510-6F87-4FE4-B06E-AB0AF16F9676}"/>
              </a:ext>
            </a:extLst>
          </p:cNvPr>
          <p:cNvSpPr txBox="1"/>
          <p:nvPr/>
        </p:nvSpPr>
        <p:spPr>
          <a:xfrm>
            <a:off x="1122688" y="1471209"/>
            <a:ext cx="1412566" cy="954107"/>
          </a:xfrm>
          <a:prstGeom prst="rect">
            <a:avLst/>
          </a:prstGeom>
          <a:noFill/>
        </p:spPr>
        <p:txBody>
          <a:bodyPr wrap="none" rtlCol="0">
            <a:spAutoFit/>
          </a:bodyPr>
          <a:lstStyle/>
          <a:p>
            <a:r>
              <a:rPr lang="en-GB" sz="1400" u="sng" dirty="0"/>
              <a:t>Baking:</a:t>
            </a:r>
          </a:p>
          <a:p>
            <a:pPr marL="285750" indent="-285750">
              <a:buFont typeface="Arial" panose="020B0604020202020204" pitchFamily="34" charset="0"/>
              <a:buChar char="•"/>
            </a:pPr>
            <a:r>
              <a:rPr lang="en-GB" sz="1400" dirty="0"/>
              <a:t>Family</a:t>
            </a:r>
          </a:p>
          <a:p>
            <a:pPr marL="285750" indent="-285750">
              <a:buFont typeface="Arial" panose="020B0604020202020204" pitchFamily="34" charset="0"/>
              <a:buChar char="•"/>
            </a:pPr>
            <a:r>
              <a:rPr lang="en-GB" sz="1400" dirty="0"/>
              <a:t>Friends</a:t>
            </a:r>
          </a:p>
          <a:p>
            <a:pPr marL="285750" indent="-285750">
              <a:buFont typeface="Arial" panose="020B0604020202020204" pitchFamily="34" charset="0"/>
              <a:buChar char="•"/>
            </a:pPr>
            <a:r>
              <a:rPr lang="en-GB" sz="1400" dirty="0" err="1"/>
              <a:t>Creatitvity</a:t>
            </a:r>
            <a:r>
              <a:rPr lang="en-GB" sz="1400" dirty="0"/>
              <a:t> </a:t>
            </a:r>
          </a:p>
        </p:txBody>
      </p:sp>
      <p:sp>
        <p:nvSpPr>
          <p:cNvPr id="13" name="TextBox 12">
            <a:extLst>
              <a:ext uri="{FF2B5EF4-FFF2-40B4-BE49-F238E27FC236}">
                <a16:creationId xmlns:a16="http://schemas.microsoft.com/office/drawing/2014/main" id="{9A0DB6EE-A895-49F2-990B-3ED55B39A46C}"/>
              </a:ext>
            </a:extLst>
          </p:cNvPr>
          <p:cNvSpPr txBox="1"/>
          <p:nvPr/>
        </p:nvSpPr>
        <p:spPr>
          <a:xfrm>
            <a:off x="2800560" y="301658"/>
            <a:ext cx="1388522" cy="954107"/>
          </a:xfrm>
          <a:prstGeom prst="rect">
            <a:avLst/>
          </a:prstGeom>
          <a:noFill/>
        </p:spPr>
        <p:txBody>
          <a:bodyPr wrap="none" rtlCol="0">
            <a:spAutoFit/>
          </a:bodyPr>
          <a:lstStyle/>
          <a:p>
            <a:r>
              <a:rPr lang="en-GB" sz="1400" u="sng" dirty="0"/>
              <a:t>Travelling:</a:t>
            </a:r>
          </a:p>
          <a:p>
            <a:pPr marL="285750" indent="-285750">
              <a:buFont typeface="Arial" panose="020B0604020202020204" pitchFamily="34" charset="0"/>
              <a:buChar char="•"/>
            </a:pPr>
            <a:r>
              <a:rPr lang="en-GB" sz="1400" dirty="0"/>
              <a:t>Family</a:t>
            </a:r>
          </a:p>
          <a:p>
            <a:pPr marL="285750" indent="-285750">
              <a:buFont typeface="Arial" panose="020B0604020202020204" pitchFamily="34" charset="0"/>
              <a:buChar char="•"/>
            </a:pPr>
            <a:r>
              <a:rPr lang="en-GB" sz="1400" dirty="0"/>
              <a:t>Childhood</a:t>
            </a:r>
          </a:p>
          <a:p>
            <a:pPr marL="285750" indent="-285750">
              <a:buFont typeface="Arial" panose="020B0604020202020204" pitchFamily="34" charset="0"/>
              <a:buChar char="•"/>
            </a:pPr>
            <a:r>
              <a:rPr lang="en-GB" sz="1400" dirty="0"/>
              <a:t>Memories</a:t>
            </a:r>
          </a:p>
        </p:txBody>
      </p:sp>
      <p:sp>
        <p:nvSpPr>
          <p:cNvPr id="14" name="Rectangle 13">
            <a:extLst>
              <a:ext uri="{FF2B5EF4-FFF2-40B4-BE49-F238E27FC236}">
                <a16:creationId xmlns:a16="http://schemas.microsoft.com/office/drawing/2014/main" id="{EE186333-8AEB-438D-884C-F6F0EA2CE309}"/>
              </a:ext>
            </a:extLst>
          </p:cNvPr>
          <p:cNvSpPr/>
          <p:nvPr/>
        </p:nvSpPr>
        <p:spPr>
          <a:xfrm>
            <a:off x="2487400" y="2447172"/>
            <a:ext cx="6171726" cy="1754326"/>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Family and Friends</a:t>
            </a:r>
          </a:p>
        </p:txBody>
      </p:sp>
      <p:sp>
        <p:nvSpPr>
          <p:cNvPr id="15" name="Arrow: Down 14">
            <a:extLst>
              <a:ext uri="{FF2B5EF4-FFF2-40B4-BE49-F238E27FC236}">
                <a16:creationId xmlns:a16="http://schemas.microsoft.com/office/drawing/2014/main" id="{5DBAD5E2-026D-4733-BC55-07EB80103356}"/>
              </a:ext>
            </a:extLst>
          </p:cNvPr>
          <p:cNvSpPr/>
          <p:nvPr/>
        </p:nvSpPr>
        <p:spPr>
          <a:xfrm rot="19931532">
            <a:off x="4022529" y="1351679"/>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Down 17">
            <a:extLst>
              <a:ext uri="{FF2B5EF4-FFF2-40B4-BE49-F238E27FC236}">
                <a16:creationId xmlns:a16="http://schemas.microsoft.com/office/drawing/2014/main" id="{D43B41AE-87E1-4897-B2C2-911A91C42A77}"/>
              </a:ext>
            </a:extLst>
          </p:cNvPr>
          <p:cNvSpPr/>
          <p:nvPr/>
        </p:nvSpPr>
        <p:spPr>
          <a:xfrm rot="9109164">
            <a:off x="6177098" y="4366226"/>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05C23E15-8A31-43BE-89E5-FEEB24974302}"/>
              </a:ext>
            </a:extLst>
          </p:cNvPr>
          <p:cNvSpPr/>
          <p:nvPr/>
        </p:nvSpPr>
        <p:spPr>
          <a:xfrm rot="12248447">
            <a:off x="4236488" y="4365490"/>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Down 20">
            <a:extLst>
              <a:ext uri="{FF2B5EF4-FFF2-40B4-BE49-F238E27FC236}">
                <a16:creationId xmlns:a16="http://schemas.microsoft.com/office/drawing/2014/main" id="{D9C51E45-61C4-4E89-9DE8-BA575C1538E2}"/>
              </a:ext>
            </a:extLst>
          </p:cNvPr>
          <p:cNvSpPr/>
          <p:nvPr/>
        </p:nvSpPr>
        <p:spPr>
          <a:xfrm rot="16200000">
            <a:off x="2289369" y="2692317"/>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Down 21">
            <a:extLst>
              <a:ext uri="{FF2B5EF4-FFF2-40B4-BE49-F238E27FC236}">
                <a16:creationId xmlns:a16="http://schemas.microsoft.com/office/drawing/2014/main" id="{687542C6-6100-42AE-8357-8A59ED8F6392}"/>
              </a:ext>
            </a:extLst>
          </p:cNvPr>
          <p:cNvSpPr/>
          <p:nvPr/>
        </p:nvSpPr>
        <p:spPr>
          <a:xfrm rot="5400000">
            <a:off x="7948700" y="2698127"/>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16501070-2911-457D-B83A-43B192978C56}"/>
              </a:ext>
            </a:extLst>
          </p:cNvPr>
          <p:cNvSpPr/>
          <p:nvPr/>
        </p:nvSpPr>
        <p:spPr>
          <a:xfrm rot="2557583">
            <a:off x="7343441" y="1826398"/>
            <a:ext cx="477742" cy="857007"/>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Down 23">
            <a:extLst>
              <a:ext uri="{FF2B5EF4-FFF2-40B4-BE49-F238E27FC236}">
                <a16:creationId xmlns:a16="http://schemas.microsoft.com/office/drawing/2014/main" id="{D9353162-8172-4492-A057-E6510C4B95B8}"/>
              </a:ext>
            </a:extLst>
          </p:cNvPr>
          <p:cNvSpPr/>
          <p:nvPr/>
        </p:nvSpPr>
        <p:spPr>
          <a:xfrm rot="1179963">
            <a:off x="6118859" y="1353189"/>
            <a:ext cx="584020" cy="1141632"/>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Down 24">
            <a:extLst>
              <a:ext uri="{FF2B5EF4-FFF2-40B4-BE49-F238E27FC236}">
                <a16:creationId xmlns:a16="http://schemas.microsoft.com/office/drawing/2014/main" id="{0AF2E97F-2778-436F-95AF-3C6F461EA7AB}"/>
              </a:ext>
            </a:extLst>
          </p:cNvPr>
          <p:cNvSpPr/>
          <p:nvPr/>
        </p:nvSpPr>
        <p:spPr>
          <a:xfrm rot="18382122">
            <a:off x="3026319" y="1933931"/>
            <a:ext cx="477742" cy="857007"/>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Down 25">
            <a:extLst>
              <a:ext uri="{FF2B5EF4-FFF2-40B4-BE49-F238E27FC236}">
                <a16:creationId xmlns:a16="http://schemas.microsoft.com/office/drawing/2014/main" id="{B4EC7BFA-F3AD-4977-9924-755EFFFE0A75}"/>
              </a:ext>
            </a:extLst>
          </p:cNvPr>
          <p:cNvSpPr/>
          <p:nvPr/>
        </p:nvSpPr>
        <p:spPr>
          <a:xfrm rot="13769536">
            <a:off x="3519040" y="3730057"/>
            <a:ext cx="477742" cy="857007"/>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Arrow: Down 26">
            <a:extLst>
              <a:ext uri="{FF2B5EF4-FFF2-40B4-BE49-F238E27FC236}">
                <a16:creationId xmlns:a16="http://schemas.microsoft.com/office/drawing/2014/main" id="{A833DAAC-BB5A-4558-B847-A3BD921285C3}"/>
              </a:ext>
            </a:extLst>
          </p:cNvPr>
          <p:cNvSpPr/>
          <p:nvPr/>
        </p:nvSpPr>
        <p:spPr>
          <a:xfrm rot="7509033">
            <a:off x="7314444" y="3681659"/>
            <a:ext cx="477742" cy="857007"/>
          </a:xfrm>
          <a:prstGeom prst="downArrow">
            <a:avLst/>
          </a:prstGeom>
          <a:solidFill>
            <a:schemeClr val="tx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30956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209</TotalTime>
  <Words>357</Words>
  <Application>Microsoft Office PowerPoint</Application>
  <PresentationFormat>Widescreen</PresentationFormat>
  <Paragraphs>64</Paragraphs>
  <Slides>12</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10 things I am passionate about…</vt:lpstr>
      <vt:lpstr>1. Manchester Children’s Hospital- brain tumour ward </vt:lpstr>
      <vt:lpstr>2. SKT welfare charity </vt:lpstr>
      <vt:lpstr>3. Makkah and Madinah </vt:lpstr>
      <vt:lpstr>4. Islamic theology</vt:lpstr>
      <vt:lpstr>5. Madrasah Tauheedul Islam </vt:lpstr>
      <vt:lpstr>6. Rosa Parks </vt:lpstr>
      <vt:lpstr>7. Liverpool Football Club</vt:lpstr>
      <vt:lpstr>8. Biking </vt:lpstr>
      <vt:lpstr>9. Baking </vt:lpstr>
      <vt:lpstr>10. Travelling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things I am passionate about…</dc:title>
  <dc:creator>Aysha Adam</dc:creator>
  <cp:lastModifiedBy>Aysha Adam</cp:lastModifiedBy>
  <cp:revision>25</cp:revision>
  <dcterms:created xsi:type="dcterms:W3CDTF">2019-02-20T12:14:23Z</dcterms:created>
  <dcterms:modified xsi:type="dcterms:W3CDTF">2019-02-28T15:51:31Z</dcterms:modified>
</cp:coreProperties>
</file>